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73" r:id="rId5"/>
    <p:sldId id="317" r:id="rId6"/>
    <p:sldId id="333" r:id="rId7"/>
    <p:sldId id="289" r:id="rId8"/>
    <p:sldId id="311" r:id="rId9"/>
    <p:sldId id="300" r:id="rId10"/>
    <p:sldId id="332" r:id="rId11"/>
    <p:sldId id="334" r:id="rId12"/>
    <p:sldId id="331" r:id="rId13"/>
    <p:sldId id="337" r:id="rId14"/>
    <p:sldId id="319" r:id="rId15"/>
    <p:sldId id="318" r:id="rId16"/>
    <p:sldId id="335" r:id="rId17"/>
    <p:sldId id="338" r:id="rId18"/>
    <p:sldId id="327" r:id="rId19"/>
    <p:sldId id="325" r:id="rId20"/>
    <p:sldId id="329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21A"/>
    <a:srgbClr val="42909E"/>
    <a:srgbClr val="172061"/>
    <a:srgbClr val="D26D25"/>
    <a:srgbClr val="72A3AE"/>
    <a:srgbClr val="94CBD5"/>
    <a:srgbClr val="9D5217"/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7" autoAdjust="0"/>
    <p:restoredTop sz="83784" autoAdjust="0"/>
  </p:normalViewPr>
  <p:slideViewPr>
    <p:cSldViewPr snapToGrid="0">
      <p:cViewPr varScale="1">
        <p:scale>
          <a:sx n="93" d="100"/>
          <a:sy n="93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EBEE9-5ED1-47E3-91F3-8E6237564E15}" type="datetimeFigureOut">
              <a:rPr lang="nl-NL" smtClean="0"/>
              <a:t>3-2-2020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C61E-FA29-48B5-B8E4-AFB31D3E6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9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15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78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689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31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1324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24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46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45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55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27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37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2" y="6212255"/>
            <a:ext cx="12086830" cy="656855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>
          <a:xfrm>
            <a:off x="2586039" y="6212255"/>
            <a:ext cx="9605962" cy="645745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64" y="6212255"/>
            <a:ext cx="483759" cy="50922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-378518" r="-15473" b="378518"/>
          <a:stretch/>
        </p:blipFill>
        <p:spPr>
          <a:xfrm>
            <a:off x="1432861" y="3028894"/>
            <a:ext cx="9326277" cy="800212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 r="23270" b="25470"/>
          <a:stretch/>
        </p:blipFill>
        <p:spPr>
          <a:xfrm>
            <a:off x="28975" y="6206307"/>
            <a:ext cx="1085952" cy="4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4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Afronden onderwijs </a:t>
            </a:r>
            <a:br>
              <a:rPr lang="nl-NL" dirty="0"/>
            </a:br>
            <a:r>
              <a:rPr lang="nl-NL" dirty="0"/>
              <a:t>Proeve van bekwaamheid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Leerjaar 3 – periode 3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4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7" y="876447"/>
            <a:ext cx="10472015" cy="35436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2996"/>
            <a:ext cx="217036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03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Proeve van bekwaamheid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35787"/>
            <a:ext cx="9590070" cy="3700490"/>
          </a:xfrm>
        </p:spPr>
        <p:txBody>
          <a:bodyPr>
            <a:normAutofit/>
          </a:bodyPr>
          <a:lstStyle/>
          <a:p>
            <a:r>
              <a:rPr lang="nl-NL" dirty="0"/>
              <a:t>De proeve van bekwaamheid is het sluitstuk van de opleiding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Bestaat uit: </a:t>
            </a:r>
          </a:p>
          <a:p>
            <a:pPr lvl="1"/>
            <a:r>
              <a:rPr lang="nl-NL" dirty="0"/>
              <a:t>5 weken examenstage </a:t>
            </a:r>
          </a:p>
          <a:p>
            <a:pPr lvl="1"/>
            <a:r>
              <a:rPr lang="nl-NL" dirty="0"/>
              <a:t>Schrijven van een projectplan </a:t>
            </a:r>
          </a:p>
          <a:p>
            <a:pPr lvl="1"/>
            <a:r>
              <a:rPr lang="nl-NL" dirty="0"/>
              <a:t>Organiseren + uitvoeren van een activiteit </a:t>
            </a:r>
          </a:p>
          <a:p>
            <a:pPr lvl="1"/>
            <a:r>
              <a:rPr lang="nl-NL" dirty="0"/>
              <a:t>Eindgesprek met assessoren 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576" y="4465662"/>
            <a:ext cx="4041063" cy="87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23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155" y="0"/>
            <a:ext cx="10515600" cy="1325563"/>
          </a:xfrm>
        </p:spPr>
        <p:txBody>
          <a:bodyPr/>
          <a:lstStyle/>
          <a:p>
            <a:r>
              <a:rPr lang="nl-NL" dirty="0"/>
              <a:t>De proeve van bekwaamheid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155" y="1176204"/>
            <a:ext cx="9626002" cy="530237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400" dirty="0"/>
              <a:t>Belangrijk voor de proeve</a:t>
            </a:r>
          </a:p>
          <a:p>
            <a:r>
              <a:rPr lang="nl-NL" sz="2400" dirty="0"/>
              <a:t>Een opdrachtgever: Hij/zij geeft je de opdracht.</a:t>
            </a:r>
          </a:p>
          <a:p>
            <a:r>
              <a:rPr lang="nl-NL" sz="2400" dirty="0"/>
              <a:t>De assessoren: Zij observeren en kunnen vragen stellen, houden aan het eind een examengesprek.</a:t>
            </a:r>
          </a:p>
          <a:p>
            <a:r>
              <a:rPr lang="nl-NL" sz="2400" dirty="0"/>
              <a:t>Doelgroep: Zij doen mee aan de activiteit. </a:t>
            </a:r>
            <a:endParaRPr lang="nl-NL" dirty="0"/>
          </a:p>
          <a:p>
            <a:endParaRPr lang="nl-NL" sz="2400" dirty="0"/>
          </a:p>
          <a:p>
            <a:r>
              <a:rPr lang="nl-NL" sz="2400" dirty="0"/>
              <a:t>Je regelt zelf je stage en je eindopdracht </a:t>
            </a:r>
            <a:r>
              <a:rPr lang="nl-NL" sz="2400" dirty="0" smtClean="0"/>
              <a:t>(na goedkeuring school)</a:t>
            </a:r>
            <a:endParaRPr lang="nl-NL" sz="2400" dirty="0"/>
          </a:p>
          <a:p>
            <a:r>
              <a:rPr lang="nl-NL" sz="2400" dirty="0"/>
              <a:t>Je organiseert zelf je activiteit </a:t>
            </a:r>
          </a:p>
          <a:p>
            <a:pPr lvl="1"/>
            <a:r>
              <a:rPr lang="nl-NL" sz="2000" dirty="0"/>
              <a:t>Dit kan uiteraard samen met andere betrokkenen, maar zorg voor een actieve rol!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059" y="890255"/>
            <a:ext cx="4041063" cy="87061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2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4111"/>
            <a:ext cx="10515600" cy="633915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nl-NL" sz="5700" dirty="0" smtClean="0"/>
              <a:t>Proeve van Bekwaamheid</a:t>
            </a:r>
            <a:endParaRPr lang="nl-NL" sz="5700" dirty="0"/>
          </a:p>
          <a:p>
            <a:pPr marL="0" indent="0">
              <a:buNone/>
            </a:pPr>
            <a:r>
              <a:rPr lang="nl-NL" sz="3600" b="1" dirty="0"/>
              <a:t>Eisen examenbedrijf:</a:t>
            </a:r>
            <a:endParaRPr lang="nl-NL" sz="4400" b="1" dirty="0"/>
          </a:p>
          <a:p>
            <a:pPr lvl="0"/>
            <a:endParaRPr lang="nl-NL" dirty="0"/>
          </a:p>
          <a:p>
            <a:r>
              <a:rPr lang="nl-NL" dirty="0"/>
              <a:t>Het betreft een organisatie met een aantoonbare visie op duurzaamheid en/of leefbaarheid en/of gezondheid (passend in crebo 26009 of al geaccrediteerd zijn voor crebo 26009)</a:t>
            </a:r>
          </a:p>
          <a:p>
            <a:r>
              <a:rPr lang="nl-NL" dirty="0"/>
              <a:t>De examenopdracht moet passen bij de gekozen specialisatie</a:t>
            </a:r>
          </a:p>
          <a:p>
            <a:pPr lvl="0"/>
            <a:r>
              <a:rPr lang="nl-NL" dirty="0"/>
              <a:t>Studenten mogen in principe de beroepsproeve uitvoeren op een bedrijf waar ze al eerder stage hebben gelopen in leerjaar 1 en 2. </a:t>
            </a:r>
          </a:p>
          <a:p>
            <a:pPr lvl="0"/>
            <a:r>
              <a:rPr lang="nl-NL" dirty="0"/>
              <a:t>Studenten mogen de beroepsproeve niet uitvoeren op hetzelfde bedrijf als waar ze een eerdere periode van het examenjaar hebben stage gelopen.</a:t>
            </a:r>
          </a:p>
          <a:p>
            <a:pPr lvl="0"/>
            <a:r>
              <a:rPr lang="nl-NL" dirty="0"/>
              <a:t>Studenten mogen de beroepsproeve niet uitvoeren bij een bedrijf waarmee ze familiebanden of andere nauwe relaties hebben. Dit kan in eigenaar of personeel zitten maar ook in (grote) klanten</a:t>
            </a:r>
            <a:endParaRPr lang="nl-NL" sz="1200" dirty="0"/>
          </a:p>
          <a:p>
            <a:pPr lvl="0"/>
            <a:r>
              <a:rPr lang="nl-NL" dirty="0"/>
              <a:t>Studenten mogen de beroepsproeve niet uitvoeren op een stagebedrijf zonder of met nauwelijks personeel  en er moet een bedrijfspand aanwezig zijn.</a:t>
            </a:r>
            <a:endParaRPr lang="nl-NL" sz="1200" dirty="0"/>
          </a:p>
          <a:p>
            <a:pPr lvl="0"/>
            <a:r>
              <a:rPr lang="nl-NL" dirty="0"/>
              <a:t>De school beoordeelt uiteindelijk of het bedrijf geschikt is om de beroepsproeve uit te voeren. </a:t>
            </a:r>
            <a:endParaRPr lang="nl-NL" dirty="0" smtClean="0"/>
          </a:p>
          <a:p>
            <a:pPr lvl="0"/>
            <a:r>
              <a:rPr lang="nl-NL" dirty="0"/>
              <a:t> </a:t>
            </a:r>
            <a:r>
              <a:rPr lang="nl-NL" dirty="0" smtClean="0"/>
              <a:t>      </a:t>
            </a:r>
            <a:r>
              <a:rPr lang="nl-NL" dirty="0" smtClean="0">
                <a:solidFill>
                  <a:srgbClr val="00B0F0"/>
                </a:solidFill>
              </a:rPr>
              <a:t>aanvragen lopen via Jenneke Pulles</a:t>
            </a:r>
            <a:endParaRPr lang="nl-NL" dirty="0">
              <a:solidFill>
                <a:srgbClr val="00B0F0"/>
              </a:solidFill>
            </a:endParaRPr>
          </a:p>
          <a:p>
            <a:pPr lvl="0"/>
            <a:r>
              <a:rPr lang="nl-NL" dirty="0"/>
              <a:t>De uitvoering van de opdracht van de beroepsproeve kan in principe niet plaatsvinden in het weekend</a:t>
            </a:r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2996"/>
            <a:ext cx="217036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1388" t="15504" r="22020" b="5445"/>
          <a:stretch/>
        </p:blipFill>
        <p:spPr>
          <a:xfrm>
            <a:off x="1991062" y="119877"/>
            <a:ext cx="7718017" cy="673812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2996"/>
            <a:ext cx="217036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Kerntaken + werkprocessen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52481"/>
              </p:ext>
            </p:extLst>
          </p:nvPr>
        </p:nvGraphicFramePr>
        <p:xfrm>
          <a:off x="838200" y="1419462"/>
          <a:ext cx="8223607" cy="150336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56304">
                  <a:extLst>
                    <a:ext uri="{9D8B030D-6E8A-4147-A177-3AD203B41FA5}">
                      <a16:colId xmlns:a16="http://schemas.microsoft.com/office/drawing/2014/main" val="2497441636"/>
                    </a:ext>
                  </a:extLst>
                </a:gridCol>
                <a:gridCol w="6167303">
                  <a:extLst>
                    <a:ext uri="{9D8B030D-6E8A-4147-A177-3AD203B41FA5}">
                      <a16:colId xmlns:a16="http://schemas.microsoft.com/office/drawing/2014/main" val="16287771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B1-K2 </a:t>
                      </a:r>
                      <a:endParaRPr lang="nl-NL" sz="140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Werken aan de aanpak van sociale problematiek</a:t>
                      </a:r>
                      <a:endParaRPr lang="nl-NL" sz="140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2914535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B1-K2-W1</a:t>
                      </a:r>
                      <a:endParaRPr lang="nl-NL" sz="140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Inventariseert de vraag naar sociaal werk</a:t>
                      </a:r>
                      <a:endParaRPr lang="nl-NL" sz="1400" dirty="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2349638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B1-K2-W2</a:t>
                      </a:r>
                      <a:endParaRPr lang="nl-NL" sz="1400" dirty="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Maakt een plan van aanpak –</a:t>
                      </a:r>
                      <a:r>
                        <a:rPr lang="nl-NL" sz="1400" b="1" dirty="0">
                          <a:effectLst/>
                        </a:rPr>
                        <a:t>Harde eis </a:t>
                      </a:r>
                      <a:r>
                        <a:rPr lang="nl-NL" sz="1400" b="0" dirty="0">
                          <a:effectLst/>
                        </a:rPr>
                        <a:t>-</a:t>
                      </a:r>
                      <a:endParaRPr lang="nl-NL" sz="1400" b="0" dirty="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171474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B1-K2-W3</a:t>
                      </a:r>
                      <a:endParaRPr lang="nl-NL" sz="140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Bevordert samenwerking en versterkt netwerken</a:t>
                      </a:r>
                      <a:endParaRPr lang="nl-NL" sz="1400" dirty="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990881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B1-K2-W4</a:t>
                      </a:r>
                      <a:endParaRPr lang="nl-NL" sz="140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Evalueert de dienstverlening</a:t>
                      </a:r>
                      <a:endParaRPr lang="nl-NL" sz="1400" dirty="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923961598"/>
                  </a:ext>
                </a:extLst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50683"/>
              </p:ext>
            </p:extLst>
          </p:nvPr>
        </p:nvGraphicFramePr>
        <p:xfrm>
          <a:off x="838200" y="3108384"/>
          <a:ext cx="8223607" cy="150336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56304">
                  <a:extLst>
                    <a:ext uri="{9D8B030D-6E8A-4147-A177-3AD203B41FA5}">
                      <a16:colId xmlns:a16="http://schemas.microsoft.com/office/drawing/2014/main" val="302776088"/>
                    </a:ext>
                  </a:extLst>
                </a:gridCol>
                <a:gridCol w="6167303">
                  <a:extLst>
                    <a:ext uri="{9D8B030D-6E8A-4147-A177-3AD203B41FA5}">
                      <a16:colId xmlns:a16="http://schemas.microsoft.com/office/drawing/2014/main" val="26203767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B1-</a:t>
                      </a:r>
                      <a:r>
                        <a:rPr lang="nl-NL" sz="1400" cap="small">
                          <a:effectLst/>
                        </a:rPr>
                        <a:t>K3</a:t>
                      </a:r>
                      <a:endParaRPr lang="nl-NL" sz="140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Organiseert en voert projecten en activiteiten uit</a:t>
                      </a:r>
                      <a:endParaRPr lang="nl-NL" sz="140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9413712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B1-K3-W1</a:t>
                      </a:r>
                      <a:endParaRPr lang="nl-NL" sz="140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Maakt een planning voor de organisatie van activiteiten</a:t>
                      </a:r>
                      <a:endParaRPr lang="nl-NL" sz="1400" dirty="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457908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B1-K3-W2</a:t>
                      </a:r>
                      <a:endParaRPr lang="nl-NL" sz="140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Bereidt de uitvoering van activiteiten voor</a:t>
                      </a:r>
                      <a:endParaRPr lang="nl-NL" sz="140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3647799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B1-K3-W3</a:t>
                      </a:r>
                      <a:endParaRPr lang="nl-NL" sz="1400" dirty="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Begeleidt activiteiten –</a:t>
                      </a:r>
                      <a:r>
                        <a:rPr lang="nl-NL" sz="1400" b="1" dirty="0">
                          <a:effectLst/>
                        </a:rPr>
                        <a:t>Harde eis </a:t>
                      </a:r>
                      <a:r>
                        <a:rPr lang="nl-NL" sz="1400" b="0" dirty="0">
                          <a:effectLst/>
                        </a:rPr>
                        <a:t>-</a:t>
                      </a:r>
                      <a:r>
                        <a:rPr lang="nl-NL" sz="1400" b="0" baseline="0" dirty="0">
                          <a:effectLst/>
                        </a:rPr>
                        <a:t> </a:t>
                      </a:r>
                      <a:endParaRPr lang="nl-NL" sz="1400" b="1" dirty="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70064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B1-K3-W4</a:t>
                      </a:r>
                      <a:endParaRPr lang="nl-NL" sz="140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Rondt de activiteit af en draagt zorg voor de duurzame leefomgeving</a:t>
                      </a:r>
                      <a:endParaRPr lang="nl-NL" sz="1400" dirty="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2344954353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447306"/>
              </p:ext>
            </p:extLst>
          </p:nvPr>
        </p:nvGraphicFramePr>
        <p:xfrm>
          <a:off x="838200" y="4787363"/>
          <a:ext cx="8223608" cy="120269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56305">
                  <a:extLst>
                    <a:ext uri="{9D8B030D-6E8A-4147-A177-3AD203B41FA5}">
                      <a16:colId xmlns:a16="http://schemas.microsoft.com/office/drawing/2014/main" val="1790550324"/>
                    </a:ext>
                  </a:extLst>
                </a:gridCol>
                <a:gridCol w="6167303">
                  <a:extLst>
                    <a:ext uri="{9D8B030D-6E8A-4147-A177-3AD203B41FA5}">
                      <a16:colId xmlns:a16="http://schemas.microsoft.com/office/drawing/2014/main" val="24993238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B1-</a:t>
                      </a:r>
                      <a:r>
                        <a:rPr lang="nl-NL" sz="1400" cap="small">
                          <a:effectLst/>
                        </a:rPr>
                        <a:t>K4</a:t>
                      </a:r>
                      <a:endParaRPr lang="nl-NL" sz="140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Geeft leiding aan projecten en activiteiten en voert beheerstaken uit</a:t>
                      </a:r>
                      <a:endParaRPr lang="nl-NL" sz="140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343036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B1-K4-W1</a:t>
                      </a:r>
                      <a:endParaRPr lang="nl-NL" sz="1400" dirty="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Plant en verdeelt de werkzaamheden</a:t>
                      </a:r>
                      <a:endParaRPr lang="nl-NL" sz="1400" dirty="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1842098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B1-K4-W2</a:t>
                      </a:r>
                      <a:endParaRPr lang="nl-NL" sz="140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Begroot financiën</a:t>
                      </a:r>
                      <a:endParaRPr lang="nl-NL" sz="140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2043143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>
                          <a:effectLst/>
                        </a:rPr>
                        <a:t>B1-K4-W3</a:t>
                      </a:r>
                      <a:endParaRPr lang="nl-NL" sz="140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>
                          <a:effectLst/>
                        </a:rPr>
                        <a:t>Bewaakt financiën</a:t>
                      </a:r>
                      <a:endParaRPr lang="nl-NL" sz="1400" dirty="0">
                        <a:solidFill>
                          <a:srgbClr val="171717"/>
                        </a:solidFill>
                        <a:effectLst/>
                        <a:latin typeface="Open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/>
                </a:tc>
                <a:extLst>
                  <a:ext uri="{0D108BD9-81ED-4DB2-BD59-A6C34878D82A}">
                    <a16:rowId xmlns:a16="http://schemas.microsoft.com/office/drawing/2014/main" val="3708339476"/>
                  </a:ext>
                </a:extLst>
              </a:tr>
            </a:tbl>
          </a:graphicData>
        </a:graphic>
      </p:graphicFrame>
      <p:sp>
        <p:nvSpPr>
          <p:cNvPr id="9" name="Rechteraccolade 8"/>
          <p:cNvSpPr/>
          <p:nvPr/>
        </p:nvSpPr>
        <p:spPr>
          <a:xfrm>
            <a:off x="9335784" y="1419462"/>
            <a:ext cx="126715" cy="1580592"/>
          </a:xfrm>
          <a:prstGeom prst="rightBrac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eraccolade 9"/>
          <p:cNvSpPr/>
          <p:nvPr/>
        </p:nvSpPr>
        <p:spPr>
          <a:xfrm>
            <a:off x="9335784" y="3108384"/>
            <a:ext cx="126715" cy="1503365"/>
          </a:xfrm>
          <a:prstGeom prst="rightBrac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eraccolade 10"/>
          <p:cNvSpPr/>
          <p:nvPr/>
        </p:nvSpPr>
        <p:spPr>
          <a:xfrm>
            <a:off x="9335784" y="4720079"/>
            <a:ext cx="126715" cy="1378306"/>
          </a:xfrm>
          <a:prstGeom prst="rightBrac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9657707" y="1986478"/>
            <a:ext cx="216784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3 van 4 voldoende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9736476" y="3675400"/>
            <a:ext cx="216784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3 van 4 voldoende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9657707" y="5204043"/>
            <a:ext cx="216784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Allemaal voldoende</a:t>
            </a:r>
          </a:p>
        </p:txBody>
      </p:sp>
    </p:spTree>
    <p:extLst>
      <p:ext uri="{BB962C8B-B14F-4D97-AF65-F5344CB8AC3E}">
        <p14:creationId xmlns:p14="http://schemas.microsoft.com/office/powerpoint/2010/main" val="287399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7254"/>
            <a:ext cx="10515600" cy="1325563"/>
          </a:xfrm>
        </p:spPr>
        <p:txBody>
          <a:bodyPr/>
          <a:lstStyle/>
          <a:p>
            <a:r>
              <a:rPr lang="nl-NL" dirty="0"/>
              <a:t>Voorbeelden examenopdrachten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77547"/>
            <a:ext cx="8846773" cy="3798034"/>
          </a:xfrm>
        </p:spPr>
        <p:txBody>
          <a:bodyPr>
            <a:normAutofit/>
          </a:bodyPr>
          <a:lstStyle/>
          <a:p>
            <a:r>
              <a:rPr lang="nl-NL" dirty="0"/>
              <a:t>Organiseren van een gezonde, duurzame maaltijd bij een netwerkbijeenkomst in een stadstuin met een sociale functie. </a:t>
            </a:r>
          </a:p>
          <a:p>
            <a:r>
              <a:rPr lang="nl-NL" dirty="0"/>
              <a:t>Een evenement organiseren voor een duurzaam vrijetijdsbedrijf. </a:t>
            </a:r>
          </a:p>
          <a:p>
            <a:r>
              <a:rPr lang="nl-NL" dirty="0"/>
              <a:t>Een sociale buitenactiviteit om sociaal isolement bij ouderen te doorbreken. </a:t>
            </a:r>
          </a:p>
          <a:p>
            <a:r>
              <a:rPr lang="nl-NL" dirty="0"/>
              <a:t>Activiteit over klimaatadaptatie met buurtbewoners.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084" y="4750730"/>
            <a:ext cx="2958606" cy="166582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676" y="2718368"/>
            <a:ext cx="2146042" cy="164109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8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651" y="1890252"/>
            <a:ext cx="5238750" cy="3352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Informatiebronnen</a:t>
            </a:r>
          </a:p>
          <a:p>
            <a:r>
              <a:rPr lang="nl-NL" dirty="0" smtClean="0"/>
              <a:t>Go </a:t>
            </a:r>
            <a:r>
              <a:rPr lang="nl-NL" dirty="0"/>
              <a:t>/ No go moment</a:t>
            </a:r>
          </a:p>
          <a:p>
            <a:r>
              <a:rPr lang="nl-NL" dirty="0"/>
              <a:t>Afronden onderwijs </a:t>
            </a:r>
          </a:p>
          <a:p>
            <a:r>
              <a:rPr lang="nl-NL" dirty="0" smtClean="0"/>
              <a:t>Voorbereidingsdocument schrijven</a:t>
            </a:r>
            <a:endParaRPr lang="nl-NL" dirty="0"/>
          </a:p>
          <a:p>
            <a:r>
              <a:rPr lang="nl-NL" dirty="0"/>
              <a:t>De proeve van bekwaamheid</a:t>
            </a:r>
          </a:p>
          <a:p>
            <a:r>
              <a:rPr lang="nl-NL" dirty="0" smtClean="0"/>
              <a:t>Kerntaken </a:t>
            </a:r>
            <a:r>
              <a:rPr lang="nl-NL" dirty="0"/>
              <a:t>+ werkprocessen</a:t>
            </a:r>
          </a:p>
          <a:p>
            <a:r>
              <a:rPr lang="nl-NL" dirty="0"/>
              <a:t>Voorbeelden van opdrachten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http://www.watervogelbond.be/mailtogo/uploads/schrijv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24" y="2507226"/>
            <a:ext cx="3853180" cy="397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Informatiebronnen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Wikiwijs (examinering)</a:t>
            </a:r>
          </a:p>
          <a:p>
            <a:r>
              <a:rPr lang="nl-NL" dirty="0" err="1" smtClean="0"/>
              <a:t>MijnHelicon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858" y="1372950"/>
            <a:ext cx="6323846" cy="22538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681" y="3281925"/>
            <a:ext cx="3779848" cy="3029975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>
            <a:off x="4486168" y="2232214"/>
            <a:ext cx="938587" cy="178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15916">
            <a:off x="2387730" y="3011212"/>
            <a:ext cx="1492113" cy="23980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76963"/>
            <a:ext cx="217036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6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7" y="241835"/>
            <a:ext cx="10515600" cy="1325563"/>
          </a:xfrm>
        </p:spPr>
        <p:txBody>
          <a:bodyPr/>
          <a:lstStyle/>
          <a:p>
            <a:r>
              <a:rPr lang="nl-NL" dirty="0"/>
              <a:t>Go / No go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60" y="1243174"/>
            <a:ext cx="6330947" cy="4810499"/>
          </a:xfrm>
          <a:prstGeom prst="rect">
            <a:avLst/>
          </a:prstGeom>
          <a:noFill/>
        </p:spPr>
      </p:pic>
      <p:cxnSp>
        <p:nvCxnSpPr>
          <p:cNvPr id="9" name="Rechte verbindingslijn met pijl 8"/>
          <p:cNvCxnSpPr/>
          <p:nvPr/>
        </p:nvCxnSpPr>
        <p:spPr>
          <a:xfrm>
            <a:off x="6369296" y="747097"/>
            <a:ext cx="31504" cy="799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5730057" y="485487"/>
            <a:ext cx="2393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U bevindt zich hier</a:t>
            </a:r>
          </a:p>
        </p:txBody>
      </p:sp>
      <p:sp>
        <p:nvSpPr>
          <p:cNvPr id="11" name="Rechthoek 10"/>
          <p:cNvSpPr/>
          <p:nvPr/>
        </p:nvSpPr>
        <p:spPr>
          <a:xfrm>
            <a:off x="7361860" y="1054874"/>
            <a:ext cx="143839" cy="13150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6926996" y="747097"/>
            <a:ext cx="116319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/>
              <a:t>Go / No go</a:t>
            </a:r>
          </a:p>
        </p:txBody>
      </p:sp>
    </p:spTree>
    <p:extLst>
      <p:ext uri="{BB962C8B-B14F-4D97-AF65-F5344CB8AC3E}">
        <p14:creationId xmlns:p14="http://schemas.microsoft.com/office/powerpoint/2010/main" val="182754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Afronden </a:t>
            </a:r>
            <a:r>
              <a:rPr lang="nl-NL" dirty="0" smtClean="0"/>
              <a:t>onderwijs = GO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 </a:t>
            </a:r>
            <a:r>
              <a:rPr lang="nl-NL" dirty="0" err="1"/>
              <a:t>IBS’en</a:t>
            </a:r>
            <a:r>
              <a:rPr lang="nl-NL" dirty="0"/>
              <a:t> afgerond</a:t>
            </a:r>
          </a:p>
          <a:p>
            <a:r>
              <a:rPr lang="nl-NL" dirty="0"/>
              <a:t>Alle BPV documenten en uren op orde</a:t>
            </a:r>
          </a:p>
          <a:p>
            <a:r>
              <a:rPr lang="nl-NL" dirty="0"/>
              <a:t>Alle keuzedelen afgerond </a:t>
            </a:r>
            <a:endParaRPr lang="nl-NL" dirty="0" smtClean="0"/>
          </a:p>
          <a:p>
            <a:r>
              <a:rPr lang="nl-NL" dirty="0" smtClean="0"/>
              <a:t>AVO examens voldaan</a:t>
            </a:r>
            <a:endParaRPr lang="nl-NL" dirty="0"/>
          </a:p>
          <a:p>
            <a:r>
              <a:rPr lang="nl-NL" dirty="0"/>
              <a:t>Go voor je </a:t>
            </a:r>
            <a:r>
              <a:rPr lang="nl-NL" dirty="0" smtClean="0"/>
              <a:t>voorbereidingsdocument examinering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6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t="4876" r="8537" b="2413"/>
          <a:stretch/>
        </p:blipFill>
        <p:spPr>
          <a:xfrm>
            <a:off x="1600627" y="1539037"/>
            <a:ext cx="9436813" cy="34521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Afronden onderwijs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 flipV="1">
            <a:off x="2308047" y="4294598"/>
            <a:ext cx="283181" cy="12043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541978" y="5534523"/>
            <a:ext cx="153085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/>
              <a:t>Herkansing p1</a:t>
            </a:r>
          </a:p>
        </p:txBody>
      </p:sp>
      <p:cxnSp>
        <p:nvCxnSpPr>
          <p:cNvPr id="12" name="Rechte verbindingslijn met pijl 11"/>
          <p:cNvCxnSpPr/>
          <p:nvPr/>
        </p:nvCxnSpPr>
        <p:spPr>
          <a:xfrm flipV="1">
            <a:off x="4171309" y="4294598"/>
            <a:ext cx="568501" cy="11791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3563420" y="5473796"/>
            <a:ext cx="80823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/>
              <a:t>Seminar</a:t>
            </a:r>
          </a:p>
        </p:txBody>
      </p:sp>
      <p:cxnSp>
        <p:nvCxnSpPr>
          <p:cNvPr id="16" name="Rechte verbindingslijn met pijl 15"/>
          <p:cNvCxnSpPr/>
          <p:nvPr/>
        </p:nvCxnSpPr>
        <p:spPr>
          <a:xfrm flipV="1">
            <a:off x="4551452" y="4991154"/>
            <a:ext cx="188358" cy="8877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3492357" y="5878918"/>
            <a:ext cx="173804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/>
              <a:t>Portfolio deadline p3</a:t>
            </a:r>
          </a:p>
        </p:txBody>
      </p:sp>
      <p:cxnSp>
        <p:nvCxnSpPr>
          <p:cNvPr id="23" name="Rechte verbindingslijn met pijl 22"/>
          <p:cNvCxnSpPr/>
          <p:nvPr/>
        </p:nvCxnSpPr>
        <p:spPr>
          <a:xfrm flipH="1" flipV="1">
            <a:off x="5201717" y="4572000"/>
            <a:ext cx="203347" cy="8971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4802313" y="5469126"/>
            <a:ext cx="111560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/>
              <a:t>Portfolio her</a:t>
            </a:r>
          </a:p>
        </p:txBody>
      </p:sp>
      <p:cxnSp>
        <p:nvCxnSpPr>
          <p:cNvPr id="26" name="Rechte verbindingslijn met pijl 25"/>
          <p:cNvCxnSpPr/>
          <p:nvPr/>
        </p:nvCxnSpPr>
        <p:spPr>
          <a:xfrm flipH="1" flipV="1">
            <a:off x="5479977" y="4212404"/>
            <a:ext cx="825788" cy="16665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vak 26"/>
          <p:cNvSpPr txBox="1"/>
          <p:nvPr/>
        </p:nvSpPr>
        <p:spPr>
          <a:xfrm>
            <a:off x="5703012" y="5878918"/>
            <a:ext cx="123204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/>
              <a:t>Herkansing p3</a:t>
            </a:r>
          </a:p>
        </p:txBody>
      </p:sp>
      <p:cxnSp>
        <p:nvCxnSpPr>
          <p:cNvPr id="30" name="Rechte verbindingslijn met pijl 29"/>
          <p:cNvCxnSpPr/>
          <p:nvPr/>
        </p:nvCxnSpPr>
        <p:spPr>
          <a:xfrm flipH="1" flipV="1">
            <a:off x="5861835" y="4067951"/>
            <a:ext cx="1196512" cy="14011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/>
          <p:cNvSpPr txBox="1"/>
          <p:nvPr/>
        </p:nvSpPr>
        <p:spPr>
          <a:xfrm>
            <a:off x="6652516" y="5469126"/>
            <a:ext cx="186476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/>
              <a:t>Openstaande perioden</a:t>
            </a:r>
          </a:p>
        </p:txBody>
      </p:sp>
      <p:cxnSp>
        <p:nvCxnSpPr>
          <p:cNvPr id="34" name="Rechte verbindingslijn met pijl 33"/>
          <p:cNvCxnSpPr/>
          <p:nvPr/>
        </p:nvCxnSpPr>
        <p:spPr>
          <a:xfrm flipH="1" flipV="1">
            <a:off x="9726200" y="5140354"/>
            <a:ext cx="956785" cy="7171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9922695" y="5857892"/>
            <a:ext cx="160191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dirty="0"/>
              <a:t>Diploma uitreiking</a:t>
            </a:r>
          </a:p>
        </p:txBody>
      </p:sp>
      <p:sp>
        <p:nvSpPr>
          <p:cNvPr id="38" name="Ovaal 37"/>
          <p:cNvSpPr/>
          <p:nvPr/>
        </p:nvSpPr>
        <p:spPr>
          <a:xfrm>
            <a:off x="7291225" y="2805032"/>
            <a:ext cx="2774023" cy="25258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/>
          <p:cNvSpPr txBox="1"/>
          <p:nvPr/>
        </p:nvSpPr>
        <p:spPr>
          <a:xfrm>
            <a:off x="8635856" y="5414711"/>
            <a:ext cx="1187096" cy="3077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/>
              <a:t>Proeve + her!</a:t>
            </a:r>
          </a:p>
        </p:txBody>
      </p:sp>
    </p:spTree>
    <p:extLst>
      <p:ext uri="{BB962C8B-B14F-4D97-AF65-F5344CB8AC3E}">
        <p14:creationId xmlns:p14="http://schemas.microsoft.com/office/powerpoint/2010/main" val="377502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24" grpId="0" animBg="1"/>
      <p:bldP spid="27" grpId="0" animBg="1"/>
      <p:bldP spid="31" grpId="0" animBg="1"/>
      <p:bldP spid="35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943" y="203925"/>
            <a:ext cx="8358340" cy="589534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2996"/>
            <a:ext cx="217036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91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270" y="737382"/>
            <a:ext cx="6943946" cy="53832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2996"/>
            <a:ext cx="217036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5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Voorbereidingsdocument examinering schrijven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 de kans op een succesvolle proeve te vergroten moet je een </a:t>
            </a:r>
            <a:r>
              <a:rPr lang="nl-NL" dirty="0" smtClean="0"/>
              <a:t>voorbereidingsdocument </a:t>
            </a:r>
            <a:r>
              <a:rPr lang="nl-NL" dirty="0"/>
              <a:t>schrijven</a:t>
            </a:r>
          </a:p>
          <a:p>
            <a:r>
              <a:rPr lang="nl-NL" dirty="0"/>
              <a:t>Je kan hier nu al mee beginnen! </a:t>
            </a:r>
          </a:p>
          <a:p>
            <a:r>
              <a:rPr lang="nl-NL" dirty="0"/>
              <a:t>Het </a:t>
            </a:r>
            <a:r>
              <a:rPr lang="nl-NL" dirty="0"/>
              <a:t>voorbereidingsdocument moet </a:t>
            </a:r>
            <a:r>
              <a:rPr lang="nl-NL" dirty="0"/>
              <a:t>goedgekeurd worden door je begeleider van school </a:t>
            </a:r>
          </a:p>
          <a:p>
            <a:r>
              <a:rPr lang="nl-NL" dirty="0"/>
              <a:t>Als je </a:t>
            </a:r>
            <a:r>
              <a:rPr lang="nl-NL" dirty="0" smtClean="0"/>
              <a:t>voorbereidingsdocument </a:t>
            </a:r>
            <a:r>
              <a:rPr lang="nl-NL" dirty="0"/>
              <a:t>goedgekeurd is mag je met stage beginnen, tot die tijd ontvang je géén </a:t>
            </a:r>
            <a:r>
              <a:rPr lang="nl-NL" dirty="0" smtClean="0"/>
              <a:t>POK</a:t>
            </a:r>
          </a:p>
          <a:p>
            <a:r>
              <a:rPr lang="nl-NL" dirty="0" smtClean="0"/>
              <a:t>Zie wikiwijs voor inhoud voorbereidingsdocument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5669"/>
            <a:ext cx="2169840" cy="69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77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5" ma:contentTypeDescription="Een nieuw document maken." ma:contentTypeScope="" ma:versionID="10b1038363bb417f9c4d451806d9f4ad">
  <xsd:schema xmlns:xsd="http://www.w3.org/2001/XMLSchema" xmlns:xs="http://www.w3.org/2001/XMLSchema" xmlns:p="http://schemas.microsoft.com/office/2006/metadata/properties" xmlns:ns2="34354c1b-6b8c-435b-ad50-990538c19557" targetNamespace="http://schemas.microsoft.com/office/2006/metadata/properties" ma:root="true" ma:fieldsID="bb25559ad36795b18fe99dc538edf1c4" ns2:_="">
    <xsd:import namespace="34354c1b-6b8c-435b-ad50-990538c19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7E69EB-7B2F-42D9-B4F6-A611A2AB2202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34354c1b-6b8c-435b-ad50-990538c19557"/>
  </ds:schemaRefs>
</ds:datastoreItem>
</file>

<file path=customXml/itemProps2.xml><?xml version="1.0" encoding="utf-8"?>
<ds:datastoreItem xmlns:ds="http://schemas.openxmlformats.org/officeDocument/2006/customXml" ds:itemID="{9D5E76A5-EFF7-4785-8740-DDCDB104DD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866112-3C1C-4F04-A91E-0D4B4D4AA8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596</Words>
  <Application>Microsoft Office PowerPoint</Application>
  <PresentationFormat>Breedbeeld</PresentationFormat>
  <Paragraphs>105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Times New Roman</vt:lpstr>
      <vt:lpstr>Kantoorthema</vt:lpstr>
      <vt:lpstr>Afronden onderwijs  Proeve van bekwaamheid</vt:lpstr>
      <vt:lpstr>Inhoud </vt:lpstr>
      <vt:lpstr>Informatiebronnen</vt:lpstr>
      <vt:lpstr>Go / No go</vt:lpstr>
      <vt:lpstr>Afronden onderwijs = GO</vt:lpstr>
      <vt:lpstr>Afronden onderwijs </vt:lpstr>
      <vt:lpstr>PowerPoint-presentatie</vt:lpstr>
      <vt:lpstr>PowerPoint-presentatie</vt:lpstr>
      <vt:lpstr>Voorbereidingsdocument examinering schrijven</vt:lpstr>
      <vt:lpstr>PowerPoint-presentatie</vt:lpstr>
      <vt:lpstr>Proeve van bekwaamheid</vt:lpstr>
      <vt:lpstr>De proeve van bekwaamheid </vt:lpstr>
      <vt:lpstr>PowerPoint-presentatie</vt:lpstr>
      <vt:lpstr>PowerPoint-presentatie</vt:lpstr>
      <vt:lpstr>Kerntaken + werkprocessen</vt:lpstr>
      <vt:lpstr>Voorbeelden examenopdrachten</vt:lpstr>
      <vt:lpstr>Vragen?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Jenneke Pulles</cp:lastModifiedBy>
  <cp:revision>78</cp:revision>
  <dcterms:created xsi:type="dcterms:W3CDTF">2015-02-09T20:38:33Z</dcterms:created>
  <dcterms:modified xsi:type="dcterms:W3CDTF">2020-02-03T15:36:08Z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